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62" r:id="rId4"/>
    <p:sldId id="265" r:id="rId5"/>
    <p:sldId id="264" r:id="rId6"/>
    <p:sldId id="260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66"/>
    <a:srgbClr val="FF505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45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50F2-8172-4A36-9C5E-4CF9DD86B8D0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B5CE-9A0C-42DF-BB7F-B541C3DD5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842E-5258-4F20-82AF-AABC0F017731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A03C-EB5B-4AF7-945F-6DED7B24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D458-8BA0-499E-B05A-C97A2908AFE0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EBC9-111E-4052-BFDB-DDE0D29A7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D162-CB21-4DFB-BA53-6D037EB1DFA8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7BA8-661E-48D9-9FF5-DF5F4C778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DDF4-6034-49B3-BF6B-1138BEE3B6A7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8D23-FABF-4398-8438-CB6375AFE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DEC5-3383-4EBE-A8DE-68DF69AECDC1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DB53-A8DA-4CF5-92D3-CABF08381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20A7-ECCB-4A33-BDAF-D5E02C21D7AE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D2D9-A245-49A6-AEC2-96E49C9A9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07BA-8944-4DDC-8EFF-B8109C45EA0E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ABEE-9497-4A71-B166-10E518FD1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8D60-57D1-4D60-97F7-AFD09CF71618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1721-8F35-4A5B-AEC1-93087E9C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976-15CC-4C78-888C-A645618558A5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A8E-CD72-4DA8-9F84-C593E2366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46DF-5D53-4F2A-B78A-BA5558D76E6B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9636-815E-40EE-B726-3178B215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B31AC4-F13D-41BD-B8A6-633066F2BAB7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7D3CD7-1A6D-4D4D-8373-2BAA3DCE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8.gif"/><Relationship Id="rId2" Type="http://schemas.openxmlformats.org/officeDocument/2006/relationships/hyperlink" Target="http://www.smayli.ru/smile/detia-24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220.html" TargetMode="External"/><Relationship Id="rId5" Type="http://schemas.openxmlformats.org/officeDocument/2006/relationships/image" Target="../media/image17.gif"/><Relationship Id="rId4" Type="http://schemas.openxmlformats.org/officeDocument/2006/relationships/hyperlink" Target="http://www.smayli.ru/smile/detia-71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smayli.ru/smile/detia-289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56b500d5d96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928662" y="2456795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endParaRPr lang="ru-RU" sz="3200" b="1" i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Возрастные особенности детей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i="1" dirty="0">
                <a:solidFill>
                  <a:srgbClr val="FF0000"/>
                </a:solidFill>
                <a:latin typeface="Monotype Corsiva" pitchFamily="66" charset="0"/>
              </a:rPr>
              <a:t>(3-4 года</a:t>
            </a: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  <a:endParaRPr lang="ru-RU" sz="5400" dirty="0" smtClean="0"/>
          </a:p>
          <a:p>
            <a:pPr algn="ctr"/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муниципальное 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«Детский сад № 105 «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Мальвина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» г. Волжского Волгоградской области»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883518" y="5786454"/>
            <a:ext cx="292086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Подготовила: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Абдразакова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катерина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Равильевна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29124" y="6215082"/>
            <a:ext cx="5180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2020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2 7"/>
          <p:cNvSpPr/>
          <p:nvPr/>
        </p:nvSpPr>
        <p:spPr>
          <a:xfrm>
            <a:off x="0" y="0"/>
            <a:ext cx="4429124" cy="3643314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Негативизм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строптивость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80" name="Picture 8" descr="http://im2-tub.yandex.net/i?id=386397854-1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834717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29124" y="642918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Малыш отказывается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выполнять просьбы не потому, что ему не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хочется, а только потому, что его об этом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попросили.</a:t>
            </a:r>
            <a:endParaRPr lang="ru-RU" sz="2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3143248"/>
            <a:ext cx="7648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Например, мама предлагает идти на прогулку. Малыш, который обожает</a:t>
            </a:r>
          </a:p>
          <a:p>
            <a:r>
              <a:rPr lang="ru-RU" sz="2000" b="1" dirty="0" smtClean="0">
                <a:latin typeface="Monotype Corsiva" pitchFamily="66" charset="0"/>
              </a:rPr>
              <a:t>гулять, почему-то заявляет: «Не пойду!» Почему? Потому что это мама</a:t>
            </a:r>
          </a:p>
          <a:p>
            <a:r>
              <a:rPr lang="ru-RU" sz="2000" b="1" dirty="0" smtClean="0">
                <a:latin typeface="Monotype Corsiva" pitchFamily="66" charset="0"/>
              </a:rPr>
              <a:t>предложила идти гулять, а не он сам так решил!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	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214818"/>
            <a:ext cx="5362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Часто это проявляется в отношении ребенка к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пище: дома ребенок отказывается от определенного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продукта, но когда этим же продуктом его угощают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другие люди, он спокойно и с удовольствием ест.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Например, вместо вопроса, «Ты будешь кушать?»,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задайте вопрос: «Ты будешь кушать гречневую кашу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или рисовую?»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084" name="Picture 12" descr="http://im4-tub.yandex.net/i?id=317329154-02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714502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214282" y="0"/>
            <a:ext cx="4214842" cy="2857520"/>
          </a:xfrm>
          <a:prstGeom prst="irregularSeal2">
            <a:avLst/>
          </a:prstGeom>
          <a:ln>
            <a:solidFill>
              <a:schemeClr val="accent4">
                <a:lumMod val="5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Симптом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обесценивания</a:t>
            </a:r>
          </a:p>
        </p:txBody>
      </p:sp>
      <p:pic>
        <p:nvPicPr>
          <p:cNvPr id="6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2305056" cy="2426376"/>
          </a:xfrm>
          <a:prstGeom prst="rect">
            <a:avLst/>
          </a:prstGeom>
          <a:noFill/>
        </p:spPr>
      </p:pic>
      <p:pic>
        <p:nvPicPr>
          <p:cNvPr id="7" name="Picture 10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05632"/>
            <a:ext cx="2786082" cy="1414148"/>
          </a:xfrm>
          <a:prstGeom prst="rect">
            <a:avLst/>
          </a:prstGeom>
          <a:noFill/>
        </p:spPr>
      </p:pic>
      <p:pic>
        <p:nvPicPr>
          <p:cNvPr id="8" name="Picture 6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5000636"/>
            <a:ext cx="1800228" cy="1662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85728"/>
            <a:ext cx="4319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Изменяется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отношение ребенка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к любимым вещам и игрушкам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(он может бросать их, ломать) 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и к людям (малыш может стукнуть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или обозвать маму грубыми словами).</a:t>
            </a:r>
            <a:endParaRPr lang="ru-RU" sz="24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2786058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Направляйте энергию ребенка в мирное русло.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Например, если малыш рвет книжку, предложите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ему рвать старые журналы. Подключите свою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фантазию, обыграйте неприятный момент с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использованием игрушек. Например, если малыш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отказывается одеваться на прогулку, то предложите ему одеть куклу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или медведя, пусть он поиграет роль взрослого. В конце концов ребенок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согласится одеться и сам тоже.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но 2 10"/>
          <p:cNvSpPr/>
          <p:nvPr/>
        </p:nvSpPr>
        <p:spPr>
          <a:xfrm>
            <a:off x="142844" y="285728"/>
            <a:ext cx="4143404" cy="2428892"/>
          </a:xfrm>
          <a:prstGeom prst="irregularSeal2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Протест-бунт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70" name="Picture 22" descr="http://im8-tub.yandex.net/i?id=313225966-0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2143130" cy="2143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14282" y="285728"/>
            <a:ext cx="84296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                                                                             </a:t>
            </a:r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Протест-бунт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                                                                         ребенка – это ответ на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                                                                давление со стороны родителей,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                                                                и их желание все решать за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                                                                малыша («Не кричи!», «Не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                                                     ломай!», «Садись за стол!», «Одень тапочки!»).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Что делать?</a:t>
            </a:r>
          </a:p>
          <a:p>
            <a:pPr marL="2697163"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Если малыш заходится в истерике, спокойно переждите ее, и</a:t>
            </a:r>
          </a:p>
          <a:p>
            <a:pPr marL="2697163" indent="-2697163"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только потом объясните, как «правильно» себя вести и </a:t>
            </a:r>
          </a:p>
          <a:p>
            <a:pPr marL="2697163" indent="-2697163"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почему. Что-либо объяснять во время истерики бесполезно.</a:t>
            </a:r>
          </a:p>
          <a:p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142844" y="214290"/>
            <a:ext cx="4286280" cy="2786058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Деспотизм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2532" name="Picture 4" descr="http://im8-tub.yandex.net/i?id=219047739-1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000264" cy="1324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34" name="Picture 6" descr="http://im7-tub.yandex.net/i?id=323432403-03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2071702" cy="32036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6" name="Picture 8" descr="http://im7-tub.yandex.net/i?id=67869463-20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714884"/>
            <a:ext cx="1562104" cy="198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00496" y="1571612"/>
            <a:ext cx="5143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Малыш учится управлять окружающим миром,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Пытается заставить родителей делать то, что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он хочет.</a:t>
            </a:r>
          </a:p>
          <a:p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2786058"/>
            <a:ext cx="66437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Уступайте ребенку в «мелочах». Но в том, что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касается здоровья и безопасности самого ребенка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и других людей – будьте непреклонны. Позволяйте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малышу совершать ошибки, ведь сейчас ребенок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учится исключительно на своем опыте.</a:t>
            </a:r>
          </a:p>
          <a:p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56b500d5d96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10" y="3929066"/>
            <a:ext cx="8229600" cy="1008062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4441825" y="692150"/>
            <a:ext cx="287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E46C0A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434" name="Picture 4" descr="56bf923eb5c9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428604"/>
            <a:ext cx="63579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Три года </a:t>
            </a:r>
            <a:r>
              <a:rPr lang="ru-RU" sz="3600" b="1" dirty="0" smtClean="0">
                <a:solidFill>
                  <a:srgbClr val="009900"/>
                </a:solidFill>
                <a:latin typeface="Monotype Corsiva" pitchFamily="66" charset="0"/>
              </a:rPr>
              <a:t>— это возраст, который можно рассматривать как определенный рубеж развития ребенка с момента его рождения. 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Кризис трех лет </a:t>
            </a:r>
            <a:r>
              <a:rPr lang="ru-RU" sz="3600" b="1" dirty="0" smtClean="0">
                <a:solidFill>
                  <a:srgbClr val="009900"/>
                </a:solidFill>
                <a:latin typeface="Monotype Corsiva" pitchFamily="66" charset="0"/>
              </a:rPr>
              <a:t>завершает период «слияния» с матерью, малыш все больше начинает осознавать собственную «отдельность». Основные 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потребности</a:t>
            </a:r>
            <a:r>
              <a:rPr lang="ru-RU" sz="3600" b="1" dirty="0" smtClean="0">
                <a:solidFill>
                  <a:srgbClr val="009900"/>
                </a:solidFill>
                <a:latin typeface="Monotype Corsiva" pitchFamily="66" charset="0"/>
              </a:rPr>
              <a:t> в этом возрасте — потребность в общении, уважении и признании.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27275" y="549275"/>
            <a:ext cx="6816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Monotype Corsiva" pitchFamily="66" charset="0"/>
              </a:rPr>
              <a:t> 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Мышление: </a:t>
            </a:r>
            <a:r>
              <a:rPr lang="ru-RU" sz="4400" dirty="0" smtClean="0">
                <a:solidFill>
                  <a:srgbClr val="009900"/>
                </a:solidFill>
                <a:latin typeface="Monotype Corsiva" pitchFamily="66" charset="0"/>
              </a:rPr>
              <a:t> </a:t>
            </a:r>
            <a:endParaRPr lang="ru-RU" sz="4400" dirty="0">
              <a:solidFill>
                <a:srgbClr val="0099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>
                <a:solidFill>
                  <a:srgbClr val="009900"/>
                </a:solidFill>
                <a:latin typeface="Monotype Corsiva" pitchFamily="66" charset="0"/>
              </a:rPr>
              <a:t>наглядно - </a:t>
            </a:r>
            <a:r>
              <a:rPr lang="ru-RU" sz="4400" b="1" dirty="0" smtClean="0">
                <a:solidFill>
                  <a:srgbClr val="009900"/>
                </a:solidFill>
                <a:latin typeface="Monotype Corsiva" pitchFamily="66" charset="0"/>
              </a:rPr>
              <a:t>действенное</a:t>
            </a:r>
            <a:endParaRPr lang="ru-RU" sz="44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92275" y="2852936"/>
            <a:ext cx="7451725" cy="407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объединяет предметы </a:t>
            </a: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по внешнему сходству </a:t>
            </a:r>
            <a:endParaRPr lang="ru-RU" sz="3200" b="1" dirty="0" smtClean="0">
              <a:solidFill>
                <a:srgbClr val="009900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75000"/>
            </a:pPr>
            <a:r>
              <a:rPr lang="ru-RU" sz="3200" dirty="0" smtClean="0">
                <a:solidFill>
                  <a:srgbClr val="009900"/>
                </a:solidFill>
                <a:latin typeface="Monotype Corsiva" pitchFamily="66" charset="0"/>
              </a:rPr>
              <a:t>(</a:t>
            </a:r>
            <a:r>
              <a:rPr lang="ru-RU" sz="3200" dirty="0">
                <a:solidFill>
                  <a:srgbClr val="009900"/>
                </a:solidFill>
                <a:latin typeface="Monotype Corsiva" pitchFamily="66" charset="0"/>
              </a:rPr>
              <a:t>форма, цвет, величина</a:t>
            </a:r>
            <a:r>
              <a:rPr lang="ru-RU" sz="3200" dirty="0" smtClean="0">
                <a:solidFill>
                  <a:srgbClr val="009900"/>
                </a:solidFill>
                <a:latin typeface="Monotype Corsiva" pitchFamily="66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усваивает общепринятые </a:t>
            </a: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представления о группах предметов</a:t>
            </a:r>
            <a:r>
              <a:rPr lang="ru-RU" sz="3200" dirty="0">
                <a:solidFill>
                  <a:srgbClr val="009900"/>
                </a:solidFill>
                <a:latin typeface="Monotype Corsiva" pitchFamily="66" charset="0"/>
              </a:rPr>
              <a:t> (одежда, посуда, мебель</a:t>
            </a:r>
            <a:r>
              <a:rPr lang="ru-RU" sz="3200" dirty="0" smtClean="0">
                <a:solidFill>
                  <a:srgbClr val="009900"/>
                </a:solidFill>
                <a:latin typeface="Monotype Corsiva" pitchFamily="66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75000"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Эмоциональная сфера: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импульсивны, легко заражаются эмоциональным состоянием сверстников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75000"/>
            </a:pPr>
            <a:endParaRPr lang="ru-RU" sz="2800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67544" y="260350"/>
            <a:ext cx="8497069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9900"/>
                </a:solidFill>
                <a:latin typeface="Monotype Corsiva" pitchFamily="66" charset="0"/>
              </a:rPr>
              <a:t>- </a:t>
            </a:r>
            <a:r>
              <a:rPr lang="ru-RU" sz="3200" b="1" i="1" dirty="0" smtClean="0">
                <a:solidFill>
                  <a:srgbClr val="009900"/>
                </a:solidFill>
                <a:latin typeface="Monotype Corsiva" pitchFamily="66" charset="0"/>
              </a:rPr>
              <a:t>непроизвольная.</a:t>
            </a:r>
            <a:endParaRPr lang="ru-RU" sz="3200" b="1" dirty="0">
              <a:solidFill>
                <a:srgbClr val="009900"/>
              </a:solidFill>
              <a:latin typeface="Monotype Corsiva" pitchFamily="66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преобладает </a:t>
            </a: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узнавание, </a:t>
            </a: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а не запоминание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хорошо запоминается только то,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     что было непосредственно связано с деятельностью,    было интересно и эмоционально окрашено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то, что запомнилось, сохраняется </a:t>
            </a: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надолго</a:t>
            </a:r>
            <a:endParaRPr lang="ru-RU" sz="3200" b="1" i="1" u="sng" dirty="0" smtClean="0">
              <a:solidFill>
                <a:srgbClr val="009900"/>
              </a:solidFill>
              <a:latin typeface="Monotype Corsiva" pitchFamily="66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- 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не устойчивое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быстро </a:t>
            </a: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</a:rPr>
              <a:t>переключается с одной деятельности на 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другую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7200" y="1196975"/>
            <a:ext cx="8229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в</a:t>
            </a: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ысокая </a:t>
            </a: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речевая активность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з</a:t>
            </a: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начительно </a:t>
            </a: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увеличивается запас </a:t>
            </a: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слов</a:t>
            </a:r>
            <a:endParaRPr lang="ru-RU" sz="3200" b="1" dirty="0">
              <a:solidFill>
                <a:srgbClr val="009900"/>
              </a:solidFill>
              <a:latin typeface="Monotype Corsiva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п</a:t>
            </a: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оявляются </a:t>
            </a:r>
            <a:r>
              <a:rPr lang="ru-RU" sz="3200" b="1" dirty="0">
                <a:solidFill>
                  <a:srgbClr val="009900"/>
                </a:solidFill>
                <a:latin typeface="Monotype Corsiva" pitchFamily="66" charset="0"/>
              </a:rPr>
              <a:t>элементарные виды суждений об </a:t>
            </a:r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окружающем</a:t>
            </a:r>
            <a:r>
              <a:rPr lang="ru-RU" sz="3200" b="1" dirty="0" smtClean="0">
                <a:solidFill>
                  <a:srgbClr val="00990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i="1" dirty="0" smtClean="0">
                <a:solidFill>
                  <a:srgbClr val="009900"/>
                </a:solidFill>
                <a:latin typeface="Monotype Corsiva" pitchFamily="66" charset="0"/>
              </a:rPr>
              <a:t>составляет простые предложения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i="1" dirty="0" smtClean="0">
                <a:solidFill>
                  <a:srgbClr val="009900"/>
                </a:solidFill>
                <a:latin typeface="Monotype Corsiva" pitchFamily="66" charset="0"/>
              </a:rPr>
              <a:t> поддерживает несложный диалог</a:t>
            </a:r>
            <a:endParaRPr lang="ru-RU" sz="3200" b="1" i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23928" y="548680"/>
            <a:ext cx="1811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4441825" y="692150"/>
            <a:ext cx="287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E46C0A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434" name="Picture 4" descr="56bf923eb5c9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85984" y="214290"/>
            <a:ext cx="5661272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hlink"/>
                </a:solidFill>
                <a:latin typeface="Monotype Corsiva" pitchFamily="66" charset="0"/>
              </a:rPr>
              <a:t>Ведущая деятельность – </a:t>
            </a:r>
          </a:p>
          <a:p>
            <a:pPr algn="ctr"/>
            <a:r>
              <a:rPr lang="ru-RU" sz="3200" b="1" dirty="0" smtClean="0">
                <a:solidFill>
                  <a:schemeClr val="hlink"/>
                </a:solidFill>
                <a:latin typeface="Monotype Corsiva" pitchFamily="66" charset="0"/>
              </a:rPr>
              <a:t>игра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 Становится все более коллективной. 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Monotype Corsiva" pitchFamily="66" charset="0"/>
              </a:rPr>
              <a:t>Игра с предметами может иметь уже какое-то сюжетное наполнение. В ней ребенок воображает себя кем угодно и чем угодно и соответственно действует.</a:t>
            </a:r>
          </a:p>
          <a:p>
            <a:pPr algn="ctr"/>
            <a:endParaRPr lang="ru-RU" sz="44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endParaRPr lang="ru-RU" sz="44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endParaRPr lang="ru-RU" sz="44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endParaRPr lang="ru-RU" sz="44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endParaRPr lang="ru-RU" sz="44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endParaRPr lang="ru-RU" sz="4400" b="1" dirty="0">
              <a:solidFill>
                <a:schemeClr val="hlink"/>
              </a:solidFill>
            </a:endParaRPr>
          </a:p>
        </p:txBody>
      </p:sp>
      <p:pic>
        <p:nvPicPr>
          <p:cNvPr id="1026" name="Picture 2" descr="D:\!!!Work\Desktop - копия\letnie_igry_dete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316" y="4161822"/>
            <a:ext cx="3074684" cy="272391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569a0aa3470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3889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своеволие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упрямство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негативизм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 обесценивания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деспотизм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строптивость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протест-бунт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rgbClr val="009900"/>
                </a:solidFill>
                <a:latin typeface="Monotype Corsiva" pitchFamily="66" charset="0"/>
              </a:rPr>
              <a:t>Признаки кризиса 3х лет: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2-tub.yandex.net/i?id=317547146-1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85728"/>
            <a:ext cx="1817840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ятно 2 7"/>
          <p:cNvSpPr/>
          <p:nvPr/>
        </p:nvSpPr>
        <p:spPr>
          <a:xfrm>
            <a:off x="0" y="500042"/>
            <a:ext cx="3571868" cy="3000396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Своеволие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857232"/>
            <a:ext cx="42862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Ребенок все хочет   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делать сам,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даже если не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умеет.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                                    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2643182"/>
            <a:ext cx="6072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Понимаю, бывает удобнее сделать что-то за ребенка, ведь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так быстрее. Но этим вы лишите его радости от процесса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деятельности.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643314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Посмотрите в его счастливые глазенки, и увидите гордость от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осознания факта своей самостоятельности!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Позвольте малышу попробовать сделать все самому, даже если вы знаете, что это ему не по силам. Опыт – сын ошибок трудных.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0889" y="5286388"/>
            <a:ext cx="6283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Но если у крохи что-то получилось, обязательно похвалите его,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объясните, что именно он сделал хорошо, и подчеркните,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какой он стал большой и самостоятельный. Такое признание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успехов поднимает самооценку, придает уверенности в силах.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5124" name="Picture 4" descr="http://im6-tub.yandex.net/i?id=136517434-03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714752"/>
            <a:ext cx="1781178" cy="1304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6" name="Picture 6" descr="http://im0-tub.yandex.net/i?id=241892275-07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00702"/>
            <a:ext cx="1714512" cy="1143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0" y="142852"/>
            <a:ext cx="3571868" cy="3143272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Franklin Gothic Demi" pitchFamily="34" charset="0"/>
              </a:rPr>
              <a:t>Упрямство</a:t>
            </a:r>
            <a:endParaRPr lang="ru-RU" sz="20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285728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Когда ребенок упрямится, он настаивает на чем-то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Monotype Corsiva" pitchFamily="66" charset="0"/>
              </a:rPr>
              <a:t>не потому, что ему этого сильно хочется, а потому, что он это потребовал: «Я так решил!».</a:t>
            </a:r>
            <a:endParaRPr lang="ru-RU" sz="2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265240"/>
            <a:ext cx="2009458" cy="2092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1428736"/>
            <a:ext cx="39828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Например, малыш просит дать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ему мяч. Но мяча нет, и мама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предлагает ему  замену, например,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Его любимую книжку. Малыш понимает, что книжка намного интереснее, чем мяч. Но все равно настаивает на своем: «Дай мяч!» Почему? Потому что это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мама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предложила книжку, а не он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сам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так решил.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4857760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Просто подождите несколько минут.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Малыш сам созреет, и сам примет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Решение – попросит книжку.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          Удивительно, но факт!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102" name="Picture 6" descr="http://im2-tub.yandex.net/i?id=33298495-22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15" y="4286256"/>
            <a:ext cx="2574473" cy="2220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4" name="Picture 8" descr="http://im8-tub.yandex.net/i?id=439991132-16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357826"/>
            <a:ext cx="2035983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850</Words>
  <Application>Microsoft Office PowerPoint</Application>
  <PresentationFormat>Экран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Признаки кризиса 3х лет: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c400</cp:lastModifiedBy>
  <cp:revision>49</cp:revision>
  <dcterms:created xsi:type="dcterms:W3CDTF">2014-05-12T04:44:22Z</dcterms:created>
  <dcterms:modified xsi:type="dcterms:W3CDTF">2020-09-07T08:56:33Z</dcterms:modified>
</cp:coreProperties>
</file>